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67" r:id="rId2"/>
    <p:sldId id="257" r:id="rId3"/>
    <p:sldId id="258" r:id="rId4"/>
    <p:sldId id="259" r:id="rId5"/>
    <p:sldId id="260" r:id="rId6"/>
    <p:sldId id="261" r:id="rId7"/>
    <p:sldId id="264" r:id="rId8"/>
    <p:sldId id="262" r:id="rId9"/>
    <p:sldId id="265" r:id="rId10"/>
    <p:sldId id="266" r:id="rId11"/>
    <p:sldId id="268" r:id="rId12"/>
    <p:sldId id="269" r:id="rId13"/>
    <p:sldId id="271" r:id="rId14"/>
    <p:sldId id="272" r:id="rId15"/>
    <p:sldId id="273" r:id="rId16"/>
    <p:sldId id="274" r:id="rId17"/>
    <p:sldId id="275" r:id="rId18"/>
    <p:sldId id="276" r:id="rId19"/>
    <p:sldId id="278" r:id="rId20"/>
    <p:sldId id="270" r:id="rId21"/>
    <p:sldId id="277" r:id="rId22"/>
    <p:sldId id="279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1B2B561-FB13-41CB-B899-697E9C863F7F}">
          <p14:sldIdLst>
            <p14:sldId id="267"/>
            <p14:sldId id="257"/>
            <p14:sldId id="258"/>
            <p14:sldId id="259"/>
            <p14:sldId id="260"/>
            <p14:sldId id="261"/>
            <p14:sldId id="264"/>
            <p14:sldId id="262"/>
            <p14:sldId id="265"/>
            <p14:sldId id="266"/>
          </p14:sldIdLst>
        </p14:section>
        <p14:section name="lecture2" id="{771559A9-3335-43F5-95BC-78B0795E9226}">
          <p14:sldIdLst>
            <p14:sldId id="268"/>
            <p14:sldId id="269"/>
            <p14:sldId id="271"/>
            <p14:sldId id="272"/>
            <p14:sldId id="273"/>
            <p14:sldId id="274"/>
            <p14:sldId id="275"/>
            <p14:sldId id="276"/>
            <p14:sldId id="278"/>
            <p14:sldId id="270"/>
            <p14:sldId id="277"/>
            <p14:sldId id="27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69368" autoAdjust="0"/>
  </p:normalViewPr>
  <p:slideViewPr>
    <p:cSldViewPr snapToGrid="0">
      <p:cViewPr varScale="1">
        <p:scale>
          <a:sx n="45" d="100"/>
          <a:sy n="45" d="100"/>
        </p:scale>
        <p:origin x="656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803228-AA4C-4923-949C-1B47572703D5}" type="datetimeFigureOut">
              <a:rPr lang="en-US" smtClean="0"/>
              <a:t>25-Aug-22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95B6EF-28FE-4E53-86BB-D677F99A6A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0541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https://en.wikipedia.org/wiki/Properties_of_water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95B6EF-28FE-4E53-86BB-D677F99A6A3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72399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95B6EF-28FE-4E53-86BB-D677F99A6A3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3022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95B6EF-28FE-4E53-86BB-D677F99A6A3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3711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https://en.wikipedia.org/wiki/Properties_of_water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95B6EF-28FE-4E53-86BB-D677F99A6A3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1994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Absolute temperature!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95B6EF-28FE-4E53-86BB-D677F99A6A3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9347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https://en.wikipedia.org/wiki/Maxwell%E2%80%93Boltzmann_distribution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95B6EF-28FE-4E53-86BB-D677F99A6A3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5587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https://en.wikipedia.org/wiki/Hard_spheres</a:t>
            </a:r>
          </a:p>
          <a:p>
            <a:endParaRPr lang="en-US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Phase diagram of hard sphere system (Solid line - stable branch, dashed line - metastable branch): Reduced pressure  as a function of the volume fraction (or packing fraction) .</a:t>
            </a:r>
          </a:p>
          <a:p>
            <a:endParaRPr lang="en-US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algn="l"/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Vertical grey lines indicate critical densities: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freezing: 0.494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melting: 0.545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random close packing: 0.644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close packing: 0.74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95B6EF-28FE-4E53-86BB-D677F99A6A3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5229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https://en.wikipedia.org/wiki/Lennard-Jones_potential</a:t>
            </a:r>
          </a:p>
          <a:p>
            <a:endParaRPr lang="en-US" dirty="0"/>
          </a:p>
          <a:p>
            <a:r>
              <a:rPr lang="en-US"/>
              <a:t>https://commons.wikimedia.org/wiki/File:Argon_dimer_potential_and_Lennard-Jones.png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95B6EF-28FE-4E53-86BB-D677F99A6A3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9695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95B6EF-28FE-4E53-86BB-D677F99A6A3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393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https://en.wikipedia.org/wiki/Properties_of_water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95B6EF-28FE-4E53-86BB-D677F99A6A3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6077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95B6EF-28FE-4E53-86BB-D677F99A6A3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5194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3EBD-B6D6-52E7-6C32-4C1C644786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9F2404-BFE6-357B-206B-1CAC59E0EA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185462-590E-2728-5CF2-8CE0C8E4D7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18753-FBB6-4DB6-BC71-4337EC3CD37B}" type="datetimeFigureOut">
              <a:rPr lang="en-US" smtClean="0"/>
              <a:t>25-Aug-22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02B823-0C6A-6222-57CF-B57472CDEB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F74A86-8D40-1654-AB46-8D7C9E51B5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C28DFC-1837-42AB-B6C0-7F9C10517A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9846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E0308B-226D-33A2-6D9B-6514E55C2E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D884B9-328B-6BF4-7CE9-30D4A0F9D8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0CB6BC-AEF9-A170-A0F3-3F39C8316D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18753-FBB6-4DB6-BC71-4337EC3CD37B}" type="datetimeFigureOut">
              <a:rPr lang="en-US" smtClean="0"/>
              <a:t>25-Aug-22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A9F46F-E928-210D-A2EF-8284E00E1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1245AE-556E-8E58-5D21-DB7A5BAF3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C28DFC-1837-42AB-B6C0-7F9C10517A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8527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44CCB9E-F6B1-E0F3-B7C4-83BAA6AB695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CB0B2CA-1B3E-D117-3B75-540DADC0BC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4F778D-139C-EEC8-64D3-390DF2453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18753-FBB6-4DB6-BC71-4337EC3CD37B}" type="datetimeFigureOut">
              <a:rPr lang="en-US" smtClean="0"/>
              <a:t>25-Aug-22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30B75B-D011-350B-4F61-A6C56B7B98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44F632-497E-F593-4FC6-37A5DF65B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C28DFC-1837-42AB-B6C0-7F9C10517A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7247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6C1386-DB47-B17F-2027-CBE2099B8D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230CA2-2FB3-BE4D-3599-CB7AD4A32C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F0C110-5DDC-44B7-E738-3AC58C68DC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18753-FBB6-4DB6-BC71-4337EC3CD37B}" type="datetimeFigureOut">
              <a:rPr lang="en-US" smtClean="0"/>
              <a:t>25-Aug-22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FEF8E4-FA45-8C14-F6F2-D298B8FCA9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58FC30-E21E-A496-4485-587B14601B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C28DFC-1837-42AB-B6C0-7F9C10517A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1939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DF4E7B-5214-DA1E-EDC3-BF77D9CE1F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D476CE-DD27-2538-1BCC-1379CA0A76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38B104-57BF-8C8E-0057-9FDC692765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18753-FBB6-4DB6-BC71-4337EC3CD37B}" type="datetimeFigureOut">
              <a:rPr lang="en-US" smtClean="0"/>
              <a:t>25-Aug-22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2572FE-9492-13F9-29F7-001C12095F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9723FB-FCAD-BD9D-4EF8-EF12E624DD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C28DFC-1837-42AB-B6C0-7F9C10517A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0219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CB60E-2736-044E-025E-E14D0F86FA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96C6C7-CB93-EE73-E366-AF85BE2CA2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8027C7-2F10-470E-37B4-082968CC1F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6AE7DF-43A7-62B6-699E-2696D325CB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18753-FBB6-4DB6-BC71-4337EC3CD37B}" type="datetimeFigureOut">
              <a:rPr lang="en-US" smtClean="0"/>
              <a:t>25-Aug-22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8C4F6C-570C-E8AE-2564-535E72AA38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5B58BB-E4AE-DF0E-9C19-17F58C2BF6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C28DFC-1837-42AB-B6C0-7F9C10517A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7076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E8B168-71E4-E912-3E0D-202DC343A4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747A02-B707-108C-9137-0276EEBE28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18CDDA-EDEC-62D8-46EB-3886081B8A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3C059E8-CF30-E6C4-7B90-385F478CA3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B231A8E-D171-16A3-3D3A-646C976179E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A5E7638-0066-B6E0-17F6-CF0A0963F8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18753-FBB6-4DB6-BC71-4337EC3CD37B}" type="datetimeFigureOut">
              <a:rPr lang="en-US" smtClean="0"/>
              <a:t>25-Aug-22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0D06BE7-DE9F-83B4-7B7A-1915B6002A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1335084-9580-062D-974D-A8B39A0C3A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C28DFC-1837-42AB-B6C0-7F9C10517A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0906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5BC3AE-608B-A2DB-2123-9F8349469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B5F9687-4E5C-5BEF-0AE2-C5E02DD05C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18753-FBB6-4DB6-BC71-4337EC3CD37B}" type="datetimeFigureOut">
              <a:rPr lang="en-US" smtClean="0"/>
              <a:t>25-Aug-22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E0EB19-F209-2BB9-8A70-21DF0F96C4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F621A3-31E0-C211-3824-E8ED27D62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C28DFC-1837-42AB-B6C0-7F9C10517A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2622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2586ADB-73B2-8B5C-4544-342220FBDA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18753-FBB6-4DB6-BC71-4337EC3CD37B}" type="datetimeFigureOut">
              <a:rPr lang="en-US" smtClean="0"/>
              <a:t>25-Aug-22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7839C6F-3869-7C14-AF92-2E8FB5CE22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BB1817-E06F-920D-1C52-681958566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C28DFC-1837-42AB-B6C0-7F9C10517A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3957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D0598-783D-2F85-CA84-987C7FDC0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C7C351-7BBD-B870-C8CA-7E32B0BF17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78BCC7-AACC-8B10-EB11-9A27142EB3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CA4EA0-3E3B-3B80-E888-F617CCA0CC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18753-FBB6-4DB6-BC71-4337EC3CD37B}" type="datetimeFigureOut">
              <a:rPr lang="en-US" smtClean="0"/>
              <a:t>25-Aug-22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8CB598-FBC3-5DFD-4AC9-2310AD53E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E737C9-9A4C-A222-49F1-322878493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C28DFC-1837-42AB-B6C0-7F9C10517A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94525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99499-751B-5F99-8CE0-5C62A85D4C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878BE82-7C42-CE0E-FB63-8F0C82F3815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6D34A8-CD22-35C6-39C3-F0DB92CC82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B407D8-E7A5-8138-15EB-F62FEEF11B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18753-FBB6-4DB6-BC71-4337EC3CD37B}" type="datetimeFigureOut">
              <a:rPr lang="en-US" smtClean="0"/>
              <a:t>25-Aug-22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A3FEBC-FF27-E97A-0362-47D87F980E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A58CF0-732A-60D4-5255-8AC0278F7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C28DFC-1837-42AB-B6C0-7F9C10517A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9764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22D469D-ECBB-2350-0991-9FF844B1B2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CEED73-BB84-F92F-B4DF-786FA9D0CF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8DEF71-6017-B6C9-BBD7-4CB51EFAC4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D18753-FBB6-4DB6-BC71-4337EC3CD37B}" type="datetimeFigureOut">
              <a:rPr lang="en-US" smtClean="0"/>
              <a:t>25-Aug-22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78909F-10AC-D25B-77D0-AEE4EDEFCD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123AAA-3F30-6070-4B30-64AAAE1A61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C28DFC-1837-42AB-B6C0-7F9C10517A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1824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0.pn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4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557E98-C9EE-3424-B2FB-A2B68B102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Thermodynamics I: 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3969B3-15E0-FE9B-3AD8-EADD7C9665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2D3B45"/>
                </a:solidFill>
                <a:effectLst/>
                <a:latin typeface="Lato Extended"/>
              </a:rPr>
              <a:t>Experimentally measurable properties (e.g., P, V, T, ...)</a:t>
            </a:r>
          </a:p>
          <a:p>
            <a:r>
              <a:rPr lang="en-US" b="0" i="0" dirty="0">
                <a:solidFill>
                  <a:srgbClr val="2D3B45"/>
                </a:solidFill>
                <a:effectLst/>
                <a:latin typeface="Lato Extended"/>
              </a:rPr>
              <a:t>States of matter (phase equilibria, critical and triple points)</a:t>
            </a:r>
          </a:p>
          <a:p>
            <a:pPr lvl="1"/>
            <a:r>
              <a:rPr lang="en-US" b="0" i="0" dirty="0">
                <a:solidFill>
                  <a:srgbClr val="2D3B45"/>
                </a:solidFill>
                <a:effectLst/>
                <a:latin typeface="Lato Extended"/>
              </a:rPr>
              <a:t>Antoine equation</a:t>
            </a:r>
          </a:p>
          <a:p>
            <a:r>
              <a:rPr lang="en-US" b="0" i="0" dirty="0">
                <a:solidFill>
                  <a:srgbClr val="2D3B45"/>
                </a:solidFill>
                <a:effectLst/>
                <a:latin typeface="Lato Extended"/>
              </a:rPr>
              <a:t>Definition(s) of temperature</a:t>
            </a:r>
          </a:p>
          <a:p>
            <a:r>
              <a:rPr lang="en-US" b="0" i="0" dirty="0">
                <a:solidFill>
                  <a:srgbClr val="2D3B45"/>
                </a:solidFill>
                <a:effectLst/>
                <a:latin typeface="Lato Extended"/>
              </a:rPr>
              <a:t>Molecular pairwise interactions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0294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F9DBD2A-B9FB-0822-2B79-697EFC233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Points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7AE66072-276B-77B4-BAF8-CE7CDCC27F6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State Variables and Phase Equilibria</a:t>
                </a:r>
              </a:p>
              <a:p>
                <a:r>
                  <a:rPr lang="en-US" b="0" dirty="0"/>
                  <a:t>Ideal gas: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∝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∝</m:t>
                    </m:r>
                    <m:acc>
                      <m:accPr>
                        <m:chr m:val="̅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acc>
                  </m:oMath>
                </a14:m>
                <a:endParaRPr lang="en-US" dirty="0"/>
              </a:p>
              <a:p>
                <a:r>
                  <a:rPr lang="en-US" dirty="0"/>
                  <a:t>Particle attraction and repulsion alone leads to familiar, realistic solid/liquid/vapor behavior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7AE66072-276B-77B4-BAF8-CE7CDCC27F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92977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DE30E4-E1C3-C66D-BA4B-976881481C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Thursday, August 25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E1BB24-3DBE-94DE-3968-64728B0014A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Terminology</a:t>
                </a:r>
              </a:p>
              <a:p>
                <a:pPr lvl="1"/>
                <a:r>
                  <a:rPr lang="en-US" dirty="0"/>
                  <a:t>Thermodynamic state variables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Phase Diagrams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Thermodynamic Potentials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,…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Conservation of Energy (the energy balance)</a:t>
                </a:r>
              </a:p>
              <a:p>
                <a:pPr lvl="1"/>
                <a:r>
                  <a:rPr lang="en-US" dirty="0"/>
                  <a:t>Heat and Work</a:t>
                </a:r>
              </a:p>
              <a:p>
                <a:pPr lvl="1"/>
                <a:r>
                  <a:rPr lang="en-US" dirty="0"/>
                  <a:t>Heat Capacity</a:t>
                </a:r>
              </a:p>
              <a:p>
                <a:pPr lvl="1"/>
                <a:r>
                  <a:rPr lang="en-US" dirty="0"/>
                  <a:t>Latent Heat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E1BB24-3DBE-94DE-3968-64728B0014A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08033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AED06-192F-756D-CECA-1CCE9DB0B9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6000" dirty="0"/>
              <a:t>Equilibrium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8E44AAEF-ABE1-1A85-16E1-1F3565E1D2AF}"/>
                  </a:ext>
                </a:extLst>
              </p:cNvPr>
              <p:cNvSpPr>
                <a:spLocks noGrp="1"/>
              </p:cNvSpPr>
              <p:nvPr>
                <p:ph type="body" sz="half" idx="2"/>
              </p:nvPr>
            </p:nvSpPr>
            <p:spPr>
              <a:xfrm>
                <a:off x="839788" y="2057400"/>
                <a:ext cx="3932237" cy="4800600"/>
              </a:xfrm>
            </p:spPr>
            <p:txBody>
              <a:bodyPr>
                <a:norm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𝑜𝑟𝑎𝑛𝑔𝑒</m:t>
                        </m:r>
                      </m:sub>
                    </m:sSub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𝑏𝑙𝑢𝑒</m:t>
                        </m:r>
                      </m:sub>
                    </m:sSub>
                  </m:oMath>
                </a14:m>
                <a:endParaRPr lang="en-US" sz="32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3200" dirty="0"/>
                  <a:t>Zeroth law of thermodynamics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32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sz="3200" i="1" dirty="0">
                  <a:latin typeface="Cambria Math" panose="020405030504060302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3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0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30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3000" i="1">
                        <a:latin typeface="Cambria Math" panose="02040503050406030204" pitchFamily="18" charset="0"/>
                      </a:rPr>
                      <m:t>∝</m:t>
                    </m:r>
                    <m:r>
                      <a:rPr lang="en-US" sz="3000" i="1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en-US" sz="30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3200" dirty="0"/>
                  <a:t>Only works for positive </a:t>
                </a:r>
                <a14:m>
                  <m:oMath xmlns:m="http://schemas.openxmlformats.org/officeDocument/2006/math">
                    <m:r>
                      <a:rPr lang="en-US" sz="3200" i="1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3200" dirty="0"/>
                  <a:t>!</a:t>
                </a: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Kelvin (Rankine)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3200" dirty="0"/>
              </a:p>
            </p:txBody>
          </p:sp>
        </mc:Choice>
        <mc:Fallback xmlns="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8E44AAEF-ABE1-1A85-16E1-1F3565E1D2A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2"/>
              </p:nvPr>
            </p:nvSpPr>
            <p:spPr>
              <a:xfrm>
                <a:off x="839788" y="2057400"/>
                <a:ext cx="3932237" cy="4800600"/>
              </a:xfrm>
              <a:blipFill>
                <a:blip r:embed="rId3"/>
                <a:stretch>
                  <a:fillRect l="-35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BDE7C233-B9C2-8DED-D1E8-131EB506BFEF}"/>
              </a:ext>
            </a:extLst>
          </p:cNvPr>
          <p:cNvSpPr/>
          <p:nvPr/>
        </p:nvSpPr>
        <p:spPr>
          <a:xfrm>
            <a:off x="9565287" y="642551"/>
            <a:ext cx="1828800" cy="1828800"/>
          </a:xfrm>
          <a:prstGeom prst="rect">
            <a:avLst/>
          </a:prstGeom>
          <a:ln w="76200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3B8397E-E200-FB4A-A188-C62A960C1325}"/>
              </a:ext>
            </a:extLst>
          </p:cNvPr>
          <p:cNvSpPr/>
          <p:nvPr/>
        </p:nvSpPr>
        <p:spPr>
          <a:xfrm>
            <a:off x="5907687" y="642551"/>
            <a:ext cx="1828800" cy="1828800"/>
          </a:xfrm>
          <a:prstGeom prst="rect">
            <a:avLst/>
          </a:prstGeom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9561808-878A-8A21-C782-149978337C03}"/>
              </a:ext>
            </a:extLst>
          </p:cNvPr>
          <p:cNvSpPr/>
          <p:nvPr/>
        </p:nvSpPr>
        <p:spPr>
          <a:xfrm>
            <a:off x="6822087" y="1556951"/>
            <a:ext cx="1828800" cy="18288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C130E1E-1FD7-ED34-D519-077868F161E9}"/>
              </a:ext>
            </a:extLst>
          </p:cNvPr>
          <p:cNvSpPr/>
          <p:nvPr/>
        </p:nvSpPr>
        <p:spPr>
          <a:xfrm>
            <a:off x="8650887" y="1556951"/>
            <a:ext cx="1828800" cy="18288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5BE7D73-0716-DFAE-2960-03718AB24E5B}"/>
              </a:ext>
            </a:extLst>
          </p:cNvPr>
          <p:cNvSpPr/>
          <p:nvPr/>
        </p:nvSpPr>
        <p:spPr>
          <a:xfrm>
            <a:off x="7750001" y="3385751"/>
            <a:ext cx="1828800" cy="18288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Circular 12">
            <a:extLst>
              <a:ext uri="{FF2B5EF4-FFF2-40B4-BE49-F238E27FC236}">
                <a16:creationId xmlns:a16="http://schemas.microsoft.com/office/drawing/2014/main" id="{5EAA4903-5639-1850-12DE-8B4999816003}"/>
              </a:ext>
            </a:extLst>
          </p:cNvPr>
          <p:cNvSpPr/>
          <p:nvPr/>
        </p:nvSpPr>
        <p:spPr>
          <a:xfrm rot="10800000">
            <a:off x="6822085" y="0"/>
            <a:ext cx="3657599" cy="2471351"/>
          </a:xfrm>
          <a:prstGeom prst="circularArrow">
            <a:avLst>
              <a:gd name="adj1" fmla="val 5238"/>
              <a:gd name="adj2" fmla="val 1142319"/>
              <a:gd name="adj3" fmla="val 20231337"/>
              <a:gd name="adj4" fmla="val 10800000"/>
              <a:gd name="adj5" fmla="val 7305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Arrow: Left-Right 13">
            <a:extLst>
              <a:ext uri="{FF2B5EF4-FFF2-40B4-BE49-F238E27FC236}">
                <a16:creationId xmlns:a16="http://schemas.microsoft.com/office/drawing/2014/main" id="{2679B94D-1E0E-8BE8-D768-149905773B47}"/>
              </a:ext>
            </a:extLst>
          </p:cNvPr>
          <p:cNvSpPr/>
          <p:nvPr/>
        </p:nvSpPr>
        <p:spPr>
          <a:xfrm>
            <a:off x="7846541" y="2471351"/>
            <a:ext cx="1519881" cy="568411"/>
          </a:xfrm>
          <a:prstGeom prst="left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Left-Right 14">
            <a:extLst>
              <a:ext uri="{FF2B5EF4-FFF2-40B4-BE49-F238E27FC236}">
                <a16:creationId xmlns:a16="http://schemas.microsoft.com/office/drawing/2014/main" id="{DA1B5D69-2E7D-8977-517C-B57EA7E400E8}"/>
              </a:ext>
            </a:extLst>
          </p:cNvPr>
          <p:cNvSpPr/>
          <p:nvPr/>
        </p:nvSpPr>
        <p:spPr>
          <a:xfrm rot="5400000">
            <a:off x="7890943" y="3534033"/>
            <a:ext cx="1519881" cy="568411"/>
          </a:xfrm>
          <a:prstGeom prst="left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95A60E6-EC1D-F8BE-DB4A-81CDDE5FCB93}"/>
                  </a:ext>
                </a:extLst>
              </p:cNvPr>
              <p:cNvSpPr txBox="1"/>
              <p:nvPr/>
            </p:nvSpPr>
            <p:spPr>
              <a:xfrm>
                <a:off x="1061050" y="2057400"/>
                <a:ext cx="3932237" cy="58477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95A60E6-EC1D-F8BE-DB4A-81CDDE5FCB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1050" y="2057400"/>
                <a:ext cx="3932237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55561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5" grpId="0" animBg="1"/>
      <p:bldP spid="5" grpId="1" animBg="1"/>
      <p:bldP spid="6" grpId="0" animBg="1"/>
      <p:bldP spid="6" grpId="1" animBg="1"/>
      <p:bldP spid="7" grpId="0" animBg="1"/>
      <p:bldP spid="8" grpId="0" animBg="1"/>
      <p:bldP spid="9" grpId="0" animBg="1"/>
      <p:bldP spid="13" grpId="0" animBg="1"/>
      <p:bldP spid="13" grpId="1" animBg="1"/>
      <p:bldP spid="14" grpId="0" animBg="1"/>
      <p:bldP spid="15" grpId="0" animBg="1"/>
      <p:bldP spid="2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0280C3C0-886A-4AEE-021E-53137F866A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1"/>
            <a:ext cx="3932237" cy="1068389"/>
          </a:xfrm>
        </p:spPr>
        <p:txBody>
          <a:bodyPr/>
          <a:lstStyle/>
          <a:p>
            <a:r>
              <a:rPr lang="en-US" dirty="0"/>
              <a:t>Phase Diagram</a:t>
            </a:r>
            <a:br>
              <a:rPr lang="en-US" dirty="0"/>
            </a:br>
            <a:r>
              <a:rPr lang="en-US" dirty="0"/>
              <a:t>(Water)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 Placeholder 11">
                <a:extLst>
                  <a:ext uri="{FF2B5EF4-FFF2-40B4-BE49-F238E27FC236}">
                    <a16:creationId xmlns:a16="http://schemas.microsoft.com/office/drawing/2014/main" id="{9EA74C3E-1BEB-B2EF-1FC1-3F0237EE4087}"/>
                  </a:ext>
                </a:extLst>
              </p:cNvPr>
              <p:cNvSpPr>
                <a:spLocks noGrp="1"/>
              </p:cNvSpPr>
              <p:nvPr>
                <p:ph type="body" sz="half" idx="2"/>
              </p:nvPr>
            </p:nvSpPr>
            <p:spPr>
              <a:xfrm>
                <a:off x="839788" y="1068390"/>
                <a:ext cx="3932237" cy="2827335"/>
              </a:xfrm>
            </p:spPr>
            <p:txBody>
              <a:bodyPr>
                <a:norm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800" dirty="0"/>
                  <a:t>Isobars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800" dirty="0"/>
                  <a:t>Isotherms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800" dirty="0"/>
                  <a:t>Single component, single phase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endParaRPr lang="en-US" sz="18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16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800" dirty="0"/>
                  <a:t>Two phases?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𝑙𝑖𝑞𝑢𝑖𝑑</m:t>
                        </m:r>
                      </m:sub>
                    </m:sSub>
                  </m:oMath>
                </a14:m>
                <a:endParaRPr lang="en-US" sz="16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𝑣𝑎𝑝𝑜𝑟</m:t>
                        </m:r>
                      </m:sub>
                    </m:sSub>
                  </m:oMath>
                </a14:m>
                <a:endParaRPr lang="en-US" sz="1600" b="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</m:oMath>
                </a14:m>
                <a:endParaRPr lang="en-US" sz="1600" b="0" dirty="0"/>
              </a:p>
            </p:txBody>
          </p:sp>
        </mc:Choice>
        <mc:Fallback>
          <p:sp>
            <p:nvSpPr>
              <p:cNvPr id="12" name="Text Placeholder 11">
                <a:extLst>
                  <a:ext uri="{FF2B5EF4-FFF2-40B4-BE49-F238E27FC236}">
                    <a16:creationId xmlns:a16="http://schemas.microsoft.com/office/drawing/2014/main" id="{9EA74C3E-1BEB-B2EF-1FC1-3F0237EE408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2"/>
              </p:nvPr>
            </p:nvSpPr>
            <p:spPr>
              <a:xfrm>
                <a:off x="839788" y="1068390"/>
                <a:ext cx="3932237" cy="2827335"/>
              </a:xfrm>
              <a:blipFill>
                <a:blip r:embed="rId3"/>
                <a:stretch>
                  <a:fillRect l="-1085" t="-19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Content Placeholder 12" descr="Chart&#10;&#10;Description automatically generated">
            <a:extLst>
              <a:ext uri="{FF2B5EF4-FFF2-40B4-BE49-F238E27FC236}">
                <a16:creationId xmlns:a16="http://schemas.microsoft.com/office/drawing/2014/main" id="{4ED1CF88-93DF-B92A-9C75-EF0F5EC985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6673" y="228600"/>
            <a:ext cx="7585327" cy="64008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77EF5E3-B7EB-1A87-679B-2CC52FDC9C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848" y="3895725"/>
            <a:ext cx="3552825" cy="2962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3313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B41E3C0-6744-3942-07ED-ED7F6B45570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B41E3C0-6744-3942-07ED-ED7F6B45570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EDCE08D-F6E6-F1FD-BDA9-69473F587C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5183188" y="1396062"/>
            <a:ext cx="7008812" cy="4606170"/>
          </a:xfr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9149606E-62B0-0E44-227A-EFAE451DCDAF}"/>
                  </a:ext>
                </a:extLst>
              </p:cNvPr>
              <p:cNvSpPr>
                <a:spLocks noGrp="1"/>
              </p:cNvSpPr>
              <p:nvPr>
                <p:ph type="body" sz="half" idx="2"/>
              </p:nvPr>
            </p:nvSpPr>
            <p:spPr>
              <a:xfrm>
                <a:off x="839788" y="2057400"/>
                <a:ext cx="4343400" cy="3811588"/>
              </a:xfrm>
            </p:spPr>
            <p:txBody>
              <a:bodyPr>
                <a:norm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Horizontal lines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000" dirty="0"/>
                  <a:t> “tie lines”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=600 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𝐾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≈400</m:t>
                        </m:r>
                        <m:f>
                          <m:f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sSup>
                              <m:sSup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p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p>
                            </m:sSup>
                          </m:num>
                          <m:den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𝑚𝑜𝑙</m:t>
                            </m:r>
                          </m:den>
                        </m:f>
                      </m:e>
                    </m:d>
                    <m:r>
                      <a:rPr lang="en-US" sz="1800" i="1">
                        <a:latin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𝑠𝑎𝑡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16.2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𝑀𝑃𝑎</m:t>
                    </m:r>
                  </m:oMath>
                </a14:m>
                <a:endParaRPr lang="en-US" sz="18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𝑣𝑎𝑝𝑜𝑟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=400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≈2.3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𝑀𝑃𝑎</m:t>
                        </m:r>
                      </m:e>
                    </m:d>
                  </m:oMath>
                </a14:m>
                <a:r>
                  <a:rPr lang="en-US" sz="2000" dirty="0"/>
                  <a:t> ?</a:t>
                </a:r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9149606E-62B0-0E44-227A-EFAE451DCDA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2"/>
              </p:nvPr>
            </p:nvSpPr>
            <p:spPr>
              <a:xfrm>
                <a:off x="839788" y="2057400"/>
                <a:ext cx="4343400" cy="3811588"/>
              </a:xfrm>
              <a:blipFill>
                <a:blip r:embed="rId5"/>
                <a:stretch>
                  <a:fillRect l="-1264" t="-17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28417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E186EA7-FDE3-8AA0-9DB7-92D7AD49AFC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=400</m:t>
                    </m:r>
                  </m:oMath>
                </a14:m>
                <a:r>
                  <a:rPr lang="en-US" dirty="0"/>
                  <a:t> K</a:t>
                </a:r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E186EA7-FDE3-8AA0-9DB7-92D7AD49AF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b="-125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E7EC5A8-4DFF-8523-C694-8AE64D8E0F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5183188" y="1357600"/>
            <a:ext cx="6172200" cy="4133275"/>
          </a:xfr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D3750637-D5D2-9DB2-8344-DFBDB599043E}"/>
                  </a:ext>
                </a:extLst>
              </p:cNvPr>
              <p:cNvSpPr>
                <a:spLocks noGrp="1"/>
              </p:cNvSpPr>
              <p:nvPr>
                <p:ph type="body" sz="half" idx="2"/>
              </p:nvPr>
            </p:nvSpPr>
            <p:spPr/>
            <p:txBody>
              <a:bodyPr>
                <a:norm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𝑠𝑎𝑡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=400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≈2.3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𝑀𝑃𝑎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D3750637-D5D2-9DB2-8344-DFBDB599043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2"/>
              </p:nvPr>
            </p:nvSpPr>
            <p:spPr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83936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EE39720-0F7F-2C7B-AEBB-3F6D34F62E6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=273</m:t>
                    </m:r>
                  </m:oMath>
                </a14:m>
                <a:r>
                  <a:rPr lang="en-US" dirty="0"/>
                  <a:t> K?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EE39720-0F7F-2C7B-AEBB-3F6D34F62E6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21F9464-B25B-B62C-6AF6-8976924224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790657" y="1825625"/>
            <a:ext cx="6610686" cy="4351338"/>
          </a:xfrm>
        </p:spPr>
      </p:pic>
    </p:spTree>
    <p:extLst>
      <p:ext uri="{BB962C8B-B14F-4D97-AF65-F5344CB8AC3E}">
        <p14:creationId xmlns:p14="http://schemas.microsoft.com/office/powerpoint/2010/main" val="24469299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CA62BF7-FF45-E761-DB0C-9B2313709B9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func>
                      </m:e>
                    </m:d>
                  </m:oMath>
                </a14:m>
                <a:r>
                  <a:rPr lang="en-US" dirty="0"/>
                  <a:t> !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CA62BF7-FF45-E761-DB0C-9B2313709B9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B70E9FE-933B-CBBD-F36F-E87A65DB78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901400" y="1825625"/>
            <a:ext cx="6389200" cy="4351338"/>
          </a:xfrm>
        </p:spPr>
      </p:pic>
    </p:spTree>
    <p:extLst>
      <p:ext uri="{BB962C8B-B14F-4D97-AF65-F5344CB8AC3E}">
        <p14:creationId xmlns:p14="http://schemas.microsoft.com/office/powerpoint/2010/main" val="19037742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FF6F048-67B8-8592-C335-3DED40A7E01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</m:func>
                          </m:e>
                        </m:d>
                      </m:e>
                    </m:func>
                  </m:oMath>
                </a14:m>
                <a:r>
                  <a:rPr lang="en-US" dirty="0"/>
                  <a:t> !!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FF6F048-67B8-8592-C335-3DED40A7E01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7399884-347C-8730-2DC1-3524C73EA7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850227" y="1825625"/>
            <a:ext cx="6491545" cy="4351338"/>
          </a:xfrm>
        </p:spPr>
      </p:pic>
    </p:spTree>
    <p:extLst>
      <p:ext uri="{BB962C8B-B14F-4D97-AF65-F5344CB8AC3E}">
        <p14:creationId xmlns:p14="http://schemas.microsoft.com/office/powerpoint/2010/main" val="10727570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CA62BF7-FF45-E761-DB0C-9B2313709B9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en-US" dirty="0"/>
                  <a:t> ?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CA62BF7-FF45-E761-DB0C-9B2313709B9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B70E9FE-933B-CBBD-F36F-E87A65DB78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901400" y="1825625"/>
            <a:ext cx="6389200" cy="4351338"/>
          </a:xfrm>
        </p:spPr>
      </p:pic>
    </p:spTree>
    <p:extLst>
      <p:ext uri="{BB962C8B-B14F-4D97-AF65-F5344CB8AC3E}">
        <p14:creationId xmlns:p14="http://schemas.microsoft.com/office/powerpoint/2010/main" val="16810425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04FFF-0BB0-94E5-B6FC-5C5B16E6F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Thermodynamic Properties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9DD4C5-E069-DB6F-37D3-380F5BD4B7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Extensive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111F40BB-9987-CACC-75EA-C01AE3C5FF32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:r>
                  <a:rPr lang="en-US" dirty="0"/>
                  <a:t>Depend on size of system</a:t>
                </a:r>
              </a:p>
              <a:p>
                <a:pPr lvl="1"/>
                <a:r>
                  <a:rPr lang="en-US" dirty="0"/>
                  <a:t>E.g., Volume, Potentials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,…)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111F40BB-9987-CACC-75EA-C01AE3C5FF3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2"/>
                <a:stretch>
                  <a:fillRect l="-2128" t="-2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FB7BCB8-C02E-6669-09EB-954779A120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Intensive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8ACA0910-2FBA-3825-1CB3-C365BEC00736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/>
            <p:txBody>
              <a:bodyPr/>
              <a:lstStyle/>
              <a:p>
                <a:r>
                  <a:rPr lang="en-US" dirty="0"/>
                  <a:t>Size independent</a:t>
                </a:r>
              </a:p>
              <a:p>
                <a:pPr lvl="1"/>
                <a:r>
                  <a:rPr lang="en-US" dirty="0"/>
                  <a:t>E.g., Temperature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Pressure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b="1" dirty="0"/>
                  <a:t>Specific</a:t>
                </a:r>
              </a:p>
              <a:p>
                <a:pPr lvl="1"/>
                <a:r>
                  <a:rPr lang="en-US" dirty="0"/>
                  <a:t>Normalized properties</a:t>
                </a:r>
              </a:p>
              <a:p>
                <a:pPr lvl="1"/>
                <a:r>
                  <a:rPr lang="en-US" dirty="0"/>
                  <a:t>E.g., Molar Volume, Mass Density</a:t>
                </a:r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8ACA0910-2FBA-3825-1CB3-C365BEC0073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blipFill>
                <a:blip r:embed="rId3"/>
                <a:stretch>
                  <a:fillRect l="-2118" t="-2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21214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6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itle 6">
                <a:extLst>
                  <a:ext uri="{FF2B5EF4-FFF2-40B4-BE49-F238E27FC236}">
                    <a16:creationId xmlns:a16="http://schemas.microsoft.com/office/drawing/2014/main" id="{C68F9208-9B03-4404-CDAD-EC99E67EDC6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itle 6">
                <a:extLst>
                  <a:ext uri="{FF2B5EF4-FFF2-40B4-BE49-F238E27FC236}">
                    <a16:creationId xmlns:a16="http://schemas.microsoft.com/office/drawing/2014/main" id="{C68F9208-9B03-4404-CDAD-EC99E67EDC6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9131D84-0C3A-E797-1D0A-8CDFB5155E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774033" y="1825625"/>
            <a:ext cx="6643933" cy="4351338"/>
          </a:xfrm>
        </p:spPr>
      </p:pic>
    </p:spTree>
    <p:extLst>
      <p:ext uri="{BB962C8B-B14F-4D97-AF65-F5344CB8AC3E}">
        <p14:creationId xmlns:p14="http://schemas.microsoft.com/office/powerpoint/2010/main" val="31475451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A8EEA2D-895E-32E9-4BD3-FDA0FB99A1C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A8EEA2D-895E-32E9-4BD3-FDA0FB99A1C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D4831A5-DD57-17D6-DF7C-C916C1D9D1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909751" y="1825625"/>
            <a:ext cx="6372497" cy="4351338"/>
          </a:xfrm>
        </p:spPr>
      </p:pic>
    </p:spTree>
    <p:extLst>
      <p:ext uri="{BB962C8B-B14F-4D97-AF65-F5344CB8AC3E}">
        <p14:creationId xmlns:p14="http://schemas.microsoft.com/office/powerpoint/2010/main" val="33583114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26C264-A002-AEF8-169E-52AAF7BB8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Energy Balances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5D137D-4FF5-B061-4697-5A4F92F08FD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Pure, single component:</a:t>
                </a:r>
              </a:p>
              <a:p>
                <a:pPr lvl="1"/>
                <a:r>
                  <a:rPr lang="en-US" dirty="0"/>
                  <a:t>Two degrees of freedom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</m:oMath>
                </a14:m>
                <a:r>
                  <a:rPr lang="en-US" dirty="0"/>
                  <a:t> 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</m:oMath>
                </a14:m>
                <a:r>
                  <a:rPr lang="en-US" b="0" dirty="0"/>
                  <a:t> 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den>
                    </m:f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≡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sub>
                    </m:sSub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≡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</m:oMath>
                </a14:m>
                <a:endParaRPr lang="en-US" b="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5D137D-4FF5-B061-4697-5A4F92F08F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88257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0280C3C0-886A-4AEE-021E-53137F866A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Diagram</a:t>
            </a:r>
            <a:br>
              <a:rPr lang="en-US" dirty="0"/>
            </a:br>
            <a:r>
              <a:rPr lang="en-US" dirty="0"/>
              <a:t>(Water)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 Placeholder 11">
                <a:extLst>
                  <a:ext uri="{FF2B5EF4-FFF2-40B4-BE49-F238E27FC236}">
                    <a16:creationId xmlns:a16="http://schemas.microsoft.com/office/drawing/2014/main" id="{9EA74C3E-1BEB-B2EF-1FC1-3F0237EE4087}"/>
                  </a:ext>
                </a:extLst>
              </p:cNvPr>
              <p:cNvSpPr>
                <a:spLocks noGrp="1"/>
              </p:cNvSpPr>
              <p:nvPr>
                <p:ph type="body" sz="half" idx="2"/>
              </p:nvPr>
            </p:nvSpPr>
            <p:spPr/>
            <p:txBody>
              <a:bodyPr>
                <a:norm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800" dirty="0"/>
                  <a:t>Isobars (horizontal)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800" dirty="0"/>
                  <a:t>Isotherms (vertical)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800" dirty="0"/>
                  <a:t>Single component, single phase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endParaRPr lang="en-US" sz="18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16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800" dirty="0"/>
                  <a:t>Two phases?</a:t>
                </a:r>
              </a:p>
            </p:txBody>
          </p:sp>
        </mc:Choice>
        <mc:Fallback xmlns="">
          <p:sp>
            <p:nvSpPr>
              <p:cNvPr id="12" name="Text Placeholder 11">
                <a:extLst>
                  <a:ext uri="{FF2B5EF4-FFF2-40B4-BE49-F238E27FC236}">
                    <a16:creationId xmlns:a16="http://schemas.microsoft.com/office/drawing/2014/main" id="{9EA74C3E-1BEB-B2EF-1FC1-3F0237EE408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2"/>
              </p:nvPr>
            </p:nvSpPr>
            <p:spPr>
              <a:blipFill>
                <a:blip r:embed="rId3"/>
                <a:stretch>
                  <a:fillRect l="-1085" t="-16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Content Placeholder 12" descr="Chart&#10;&#10;Description automatically generated">
            <a:extLst>
              <a:ext uri="{FF2B5EF4-FFF2-40B4-BE49-F238E27FC236}">
                <a16:creationId xmlns:a16="http://schemas.microsoft.com/office/drawing/2014/main" id="{4ED1CF88-93DF-B92A-9C75-EF0F5EC985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6673" y="228600"/>
            <a:ext cx="7585327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107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41DB27-E88E-7BBE-6DFF-0F9C589BA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Vapor Pressure (Antoine’s Equation)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26CBD07-5D89-3B03-8BE2-291C3CADAAC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4662" y="1825625"/>
            <a:ext cx="8702676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73344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EE5A0D-CC91-49A5-5137-41FC32174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Temperature?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015B38-EA3D-67A6-FECB-398DC4A19E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Kinetic Theory of Gases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7986781D-B7EE-5DD1-DCCD-807B1A1CF982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endParaRPr lang="en-US" b="0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  <m:acc>
                          <m:accPr>
                            <m:chr m:val="̅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acc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∝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7986781D-B7EE-5DD1-DCCD-807B1A1CF98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B4F5D4-C6B6-77A0-2A22-435D991ECD2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Equilibrium (Entropy)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790E0ACE-5FA4-EBD0-1AC9-D2C72121BCCC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𝑑𝑈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𝑑𝑆</m:t>
                        </m:r>
                      </m:den>
                    </m:f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To be continued (chapter 4)</a:t>
                </a:r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790E0ACE-5FA4-EBD0-1AC9-D2C72121BCC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63609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6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568583-EFF6-8027-51B3-F904E398A0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Velocity Distribution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 Placeholder 8">
                <a:extLst>
                  <a:ext uri="{FF2B5EF4-FFF2-40B4-BE49-F238E27FC236}">
                    <a16:creationId xmlns:a16="http://schemas.microsoft.com/office/drawing/2014/main" id="{3630D6A8-1ECD-844D-F858-AE54851749E2}"/>
                  </a:ext>
                </a:extLst>
              </p:cNvPr>
              <p:cNvSpPr>
                <a:spLocks noGrp="1"/>
              </p:cNvSpPr>
              <p:nvPr>
                <p:ph type="body" sz="half" idx="2"/>
              </p:nvPr>
            </p:nvSpPr>
            <p:spPr>
              <a:xfrm>
                <a:off x="839788" y="2057400"/>
                <a:ext cx="5256212" cy="3811588"/>
              </a:xfrm>
            </p:spPr>
            <p:txBody>
              <a:bodyPr>
                <a:norm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Hard Spheres: inelastic collisions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endParaRPr lang="en-US" sz="20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1800" dirty="0"/>
                  <a:t>Maxwell-Boltzmann distribution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≈0.886</m:t>
                    </m:r>
                    <m:acc>
                      <m:accPr>
                        <m:chr m:val="̅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&lt;</m:t>
                    </m:r>
                    <m:acc>
                      <m:accPr>
                        <m:chr m:val="̅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&lt;1.085 </m:t>
                    </m:r>
                    <m:acc>
                      <m:accPr>
                        <m:chr m:val="̅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≈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𝑟𝑚𝑠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acc>
                          <m:accPr>
                            <m:chr m:val="̅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p>
                              <m:sSup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p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acc>
                      </m:e>
                    </m:rad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9" name="Text Placeholder 8">
                <a:extLst>
                  <a:ext uri="{FF2B5EF4-FFF2-40B4-BE49-F238E27FC236}">
                    <a16:creationId xmlns:a16="http://schemas.microsoft.com/office/drawing/2014/main" id="{3630D6A8-1ECD-844D-F858-AE54851749E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2"/>
              </p:nvPr>
            </p:nvSpPr>
            <p:spPr>
              <a:xfrm>
                <a:off x="839788" y="2057400"/>
                <a:ext cx="5256212" cy="3811588"/>
              </a:xfrm>
              <a:blipFill>
                <a:blip r:embed="rId3"/>
                <a:stretch>
                  <a:fillRect l="-1044" t="-17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Content Placeholder 9" descr="Chart&#10;&#10;Description automatically generated">
            <a:extLst>
              <a:ext uri="{FF2B5EF4-FFF2-40B4-BE49-F238E27FC236}">
                <a16:creationId xmlns:a16="http://schemas.microsoft.com/office/drawing/2014/main" id="{12E3DC55-1460-4629-6C64-A975CC986B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28600"/>
            <a:ext cx="4073235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332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E15369-D6F6-3049-9B65-06C432B1C8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Intermolecular Pair Potentials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64349D7-5B5C-6FB2-F4E9-F3F6A8C23C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83188" y="1110735"/>
            <a:ext cx="6172200" cy="4627004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716427FA-328B-F764-BF04-F48F12154677}"/>
                  </a:ext>
                </a:extLst>
              </p:cNvPr>
              <p:cNvSpPr>
                <a:spLocks noGrp="1"/>
              </p:cNvSpPr>
              <p:nvPr>
                <p:ph type="body" sz="half" idx="2"/>
              </p:nvPr>
            </p:nvSpPr>
            <p:spPr>
              <a:xfrm>
                <a:off x="839788" y="2057400"/>
                <a:ext cx="3932237" cy="4800600"/>
              </a:xfrm>
            </p:spPr>
            <p:txBody>
              <a:bodyPr>
                <a:no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Hard-Sphere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Infinite repulsion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Soft-Sphere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Repulsion only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∝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−12</m:t>
                        </m:r>
                      </m:sup>
                    </m:sSup>
                  </m:oMath>
                </a14:m>
                <a:endParaRPr lang="en-US" sz="2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Lennard-Jones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Repulsion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−12</m:t>
                        </m:r>
                      </m:sup>
                    </m:sSup>
                  </m:oMath>
                </a14:m>
                <a:endParaRPr lang="en-US" sz="24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400" dirty="0"/>
                      <m:t>Attraction</m:t>
                    </m:r>
                    <m:r>
                      <m:rPr>
                        <m:nor/>
                      </m:rPr>
                      <a:rPr lang="en-US" sz="2400" dirty="0"/>
                      <m:t> 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−6</m:t>
                        </m:r>
                      </m:sup>
                    </m:sSup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716427FA-328B-F764-BF04-F48F1215467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2"/>
              </p:nvPr>
            </p:nvSpPr>
            <p:spPr>
              <a:xfrm>
                <a:off x="839788" y="2057400"/>
                <a:ext cx="3932237" cy="4800600"/>
              </a:xfrm>
              <a:blipFill>
                <a:blip r:embed="rId3"/>
                <a:stretch>
                  <a:fillRect l="-2791" t="-21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5C797356-770E-B503-C849-942311C22E43}"/>
              </a:ext>
            </a:extLst>
          </p:cNvPr>
          <p:cNvSpPr txBox="1"/>
          <p:nvPr/>
        </p:nvSpPr>
        <p:spPr>
          <a:xfrm>
            <a:off x="5256212" y="5737739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Bruna, Maria &amp; Chapman, Stephen &amp; Robinson, Martin. (2017). Diffusion of Particles with Short-Range Interactions. SIAM Journal on Applied Mathematics. 77. 10.1137/17M1118543. </a:t>
            </a:r>
          </a:p>
        </p:txBody>
      </p:sp>
    </p:spTree>
    <p:extLst>
      <p:ext uri="{BB962C8B-B14F-4D97-AF65-F5344CB8AC3E}">
        <p14:creationId xmlns:p14="http://schemas.microsoft.com/office/powerpoint/2010/main" val="2972778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C9238-71E8-DB5E-155C-CAB712CF8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 Sphere Phase Diagram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72977C94-85FB-BE9A-4364-0B1EEAA3A3A1}"/>
                  </a:ext>
                </a:extLst>
              </p:cNvPr>
              <p:cNvSpPr>
                <a:spLocks noGrp="1"/>
              </p:cNvSpPr>
              <p:nvPr>
                <p:ph type="body" sz="half" idx="2"/>
              </p:nvPr>
            </p:nvSpPr>
            <p:spPr/>
            <p:txBody>
              <a:bodyPr>
                <a:norm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b="0" dirty="0"/>
                  <a:t>Volume fraction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𝜂</m:t>
                    </m:r>
                  </m:oMath>
                </a14:m>
                <a:endParaRPr lang="en-US" sz="2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Reduced pressure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𝑝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endParaRPr lang="en-US" sz="2400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Two phases: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Solid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Fluid</a:t>
                </a:r>
                <a:endParaRPr lang="en-US" sz="2000" b="0" dirty="0"/>
              </a:p>
            </p:txBody>
          </p:sp>
        </mc:Choice>
        <mc:Fallback xmlns="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72977C94-85FB-BE9A-4364-0B1EEAA3A3A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2"/>
              </p:nvPr>
            </p:nvSpPr>
            <p:spPr>
              <a:blipFill>
                <a:blip r:embed="rId3"/>
                <a:stretch>
                  <a:fillRect l="-2171" t="-22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>
            <a:extLst>
              <a:ext uri="{FF2B5EF4-FFF2-40B4-BE49-F238E27FC236}">
                <a16:creationId xmlns:a16="http://schemas.microsoft.com/office/drawing/2014/main" id="{C4805D79-28F5-E918-03BB-8B6F44A3D89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9772" y="987425"/>
            <a:ext cx="5459031" cy="4873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3504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39799A-5ACA-CF28-2D54-ABAFD4421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Lennard-Jones Phase Diagram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ECFF1EE8-F7E3-7F41-0176-84977E499840}"/>
                  </a:ext>
                </a:extLst>
              </p:cNvPr>
              <p:cNvSpPr>
                <a:spLocks noGrp="1"/>
              </p:cNvSpPr>
              <p:nvPr>
                <p:ph type="body" sz="half" idx="2"/>
              </p:nvPr>
            </p:nvSpPr>
            <p:spPr>
              <a:xfrm>
                <a:off x="839788" y="2057400"/>
                <a:ext cx="3932237" cy="3657600"/>
              </a:xfrm>
            </p:spPr>
            <p:txBody>
              <a:bodyPr>
                <a:norm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∝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𝜖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num>
                                  <m:den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12</m:t>
                            </m:r>
                          </m:sup>
                        </m:s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num>
                                  <m:den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sup>
                        </m:sSup>
                      </m:e>
                    </m:d>
                  </m:oMath>
                </a14:m>
                <a:endParaRPr lang="en-US" sz="2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Qualitatively captures phase behavior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Quantitative for Argon: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=0.34</m:t>
                    </m:r>
                  </m:oMath>
                </a14:m>
                <a:r>
                  <a:rPr lang="en-US" sz="2000" dirty="0"/>
                  <a:t> nm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=120</m:t>
                    </m:r>
                  </m:oMath>
                </a14:m>
                <a:r>
                  <a:rPr lang="en-US" sz="2000" dirty="0"/>
                  <a:t> K</a:t>
                </a:r>
              </a:p>
            </p:txBody>
          </p:sp>
        </mc:Choice>
        <mc:Fallback xmlns="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ECFF1EE8-F7E3-7F41-0176-84977E49984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2"/>
              </p:nvPr>
            </p:nvSpPr>
            <p:spPr>
              <a:xfrm>
                <a:off x="839788" y="2057400"/>
                <a:ext cx="3932237" cy="3657600"/>
              </a:xfrm>
              <a:blipFill>
                <a:blip r:embed="rId3"/>
                <a:stretch>
                  <a:fillRect l="-21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4" name="Picture 2">
            <a:extLst>
              <a:ext uri="{FF2B5EF4-FFF2-40B4-BE49-F238E27FC236}">
                <a16:creationId xmlns:a16="http://schemas.microsoft.com/office/drawing/2014/main" id="{43EBFB99-EB6E-4BC6-0D8C-F0E6AAEB077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8910" y="2349999"/>
            <a:ext cx="5003302" cy="450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8E83F209-7610-1D7D-E31A-10C072479C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2025" y="152899"/>
            <a:ext cx="522478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0618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1736</TotalTime>
  <Words>651</Words>
  <Application>Microsoft Office PowerPoint</Application>
  <PresentationFormat>Widescreen</PresentationFormat>
  <Paragraphs>135</Paragraphs>
  <Slides>22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Arial</vt:lpstr>
      <vt:lpstr>Calibri</vt:lpstr>
      <vt:lpstr>Calibri Light</vt:lpstr>
      <vt:lpstr>Cambria Math</vt:lpstr>
      <vt:lpstr>Lato Extended</vt:lpstr>
      <vt:lpstr>Office Theme</vt:lpstr>
      <vt:lpstr>Thermodynamics I: Introduction</vt:lpstr>
      <vt:lpstr>Thermodynamic Properties</vt:lpstr>
      <vt:lpstr>Phase Diagram (Water)</vt:lpstr>
      <vt:lpstr>Vapor Pressure (Antoine’s Equation)</vt:lpstr>
      <vt:lpstr>What is Temperature?</vt:lpstr>
      <vt:lpstr>Velocity Distribution</vt:lpstr>
      <vt:lpstr>Intermolecular Pair Potentials</vt:lpstr>
      <vt:lpstr>Hard Sphere Phase Diagram</vt:lpstr>
      <vt:lpstr>Lennard-Jones Phase Diagram</vt:lpstr>
      <vt:lpstr>Key Points</vt:lpstr>
      <vt:lpstr>Thursday, August 25</vt:lpstr>
      <vt:lpstr>Equilibrium</vt:lpstr>
      <vt:lpstr>Phase Diagram (Water)</vt:lpstr>
      <vt:lpstr>P(V,T)</vt:lpstr>
      <vt:lpstr>T=400 K</vt:lpstr>
      <vt:lpstr>T=273 K?</vt:lpstr>
      <vt:lpstr>P(log⁡V ) !</vt:lpstr>
      <vt:lpstr>log⁡P(log⁡V ) !!</vt:lpstr>
      <vt:lpstr>V→∞ ?</vt:lpstr>
      <vt:lpstr>P(1/V)=P(ρ)</vt:lpstr>
      <vt:lpstr>log⁡P…</vt:lpstr>
      <vt:lpstr>Energy Balances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Will Drayer</dc:creator>
  <cp:lastModifiedBy>Will Drayer</cp:lastModifiedBy>
  <cp:revision>69</cp:revision>
  <dcterms:created xsi:type="dcterms:W3CDTF">2022-08-22T22:58:02Z</dcterms:created>
  <dcterms:modified xsi:type="dcterms:W3CDTF">2022-08-25T22:14:55Z</dcterms:modified>
</cp:coreProperties>
</file>